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949" r:id="rId3"/>
    <p:sldId id="2950" r:id="rId4"/>
    <p:sldId id="2951" r:id="rId5"/>
    <p:sldId id="2952" r:id="rId6"/>
    <p:sldId id="2953" r:id="rId7"/>
    <p:sldId id="2954" r:id="rId8"/>
    <p:sldId id="2955" r:id="rId9"/>
    <p:sldId id="2956" r:id="rId10"/>
    <p:sldId id="2957" r:id="rId11"/>
    <p:sldId id="2959" r:id="rId12"/>
    <p:sldId id="2960" r:id="rId13"/>
    <p:sldId id="2961" r:id="rId14"/>
    <p:sldId id="2962" r:id="rId15"/>
    <p:sldId id="2963" r:id="rId16"/>
    <p:sldId id="2964" r:id="rId17"/>
    <p:sldId id="2965" r:id="rId18"/>
    <p:sldId id="2966" r:id="rId19"/>
    <p:sldId id="2967" r:id="rId20"/>
    <p:sldId id="2968" r:id="rId21"/>
    <p:sldId id="2969" r:id="rId22"/>
    <p:sldId id="2970" r:id="rId23"/>
    <p:sldId id="2971" r:id="rId24"/>
    <p:sldId id="2973" r:id="rId25"/>
    <p:sldId id="2974" r:id="rId26"/>
    <p:sldId id="2975" r:id="rId27"/>
    <p:sldId id="2976" r:id="rId28"/>
    <p:sldId id="2977" r:id="rId29"/>
    <p:sldId id="2978" r:id="rId30"/>
    <p:sldId id="2979" r:id="rId31"/>
    <p:sldId id="2980" r:id="rId32"/>
    <p:sldId id="2991" r:id="rId33"/>
    <p:sldId id="2992" r:id="rId34"/>
    <p:sldId id="2993" r:id="rId35"/>
    <p:sldId id="2994" r:id="rId36"/>
    <p:sldId id="2995" r:id="rId37"/>
    <p:sldId id="2996" r:id="rId38"/>
    <p:sldId id="2997" r:id="rId39"/>
    <p:sldId id="2998" r:id="rId40"/>
    <p:sldId id="2999" r:id="rId41"/>
    <p:sldId id="3000" r:id="rId42"/>
    <p:sldId id="3001" r:id="rId43"/>
    <p:sldId id="3002" r:id="rId44"/>
    <p:sldId id="3003" r:id="rId45"/>
    <p:sldId id="3004" r:id="rId46"/>
    <p:sldId id="3005" r:id="rId47"/>
    <p:sldId id="3006" r:id="rId48"/>
    <p:sldId id="3007" r:id="rId49"/>
    <p:sldId id="3008" r:id="rId50"/>
    <p:sldId id="3009" r:id="rId51"/>
    <p:sldId id="3010" r:id="rId52"/>
    <p:sldId id="3011" r:id="rId53"/>
    <p:sldId id="3012" r:id="rId54"/>
    <p:sldId id="3013" r:id="rId55"/>
    <p:sldId id="3014" r:id="rId56"/>
    <p:sldId id="3015" r:id="rId57"/>
    <p:sldId id="3016" r:id="rId58"/>
    <p:sldId id="3017" r:id="rId59"/>
    <p:sldId id="3018" r:id="rId60"/>
    <p:sldId id="3019" r:id="rId61"/>
    <p:sldId id="3020" r:id="rId62"/>
    <p:sldId id="3021" r:id="rId63"/>
    <p:sldId id="3022" r:id="rId64"/>
    <p:sldId id="3023" r:id="rId65"/>
    <p:sldId id="3024" r:id="rId66"/>
    <p:sldId id="3025" r:id="rId67"/>
    <p:sldId id="3026" r:id="rId68"/>
    <p:sldId id="3027" r:id="rId6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0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14F827-A281-EB0F-D7DF-A42F8CC81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D5364D-DAF1-9CE0-4E6B-EC930E6E5D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F26CA7-891F-4B58-1A17-52B93E594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E1FA5-2490-4056-B581-09A77B44C358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580DD4-5684-BBD4-CCC3-292536686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0B5C3A-5F83-7F0D-FEDA-EEFC0436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23905-1C77-4A4E-AD9A-5E6ABBFF5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17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1A67A9-D39B-4C91-0EDD-5B5AAEF7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37A1D8B-5365-4B59-60EE-F2C65C96D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E1AD88-7D89-5975-CB79-DB42DDA15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E1FA5-2490-4056-B581-09A77B44C358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51A3B5-43D0-7CEE-253F-83C999C2C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4DFF64-3830-C6D3-4B37-A20BC6070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23905-1C77-4A4E-AD9A-5E6ABBFF5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180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24B3C75-7BBB-5E75-D306-539050F0AA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619172-BE92-146E-ECF0-319B3DA7A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C4FBDB-091F-9946-CD09-88C835779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E1FA5-2490-4056-B581-09A77B44C358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B335F7-47C9-3640-FA16-5BD3E686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C015F6-A1D1-1D8A-15DD-EADD30FE3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23905-1C77-4A4E-AD9A-5E6ABBFF5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994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F2C8D-8D87-49B7-913C-2F3E7CE15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2307A-827B-49D5-93D5-888506111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13D66-163F-44AC-9E7C-288C45DCF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BCF21-3CFD-4385-9DBC-F7BD17D8A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E5275-B573-49CD-90AD-CB0DA975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5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FF930-BB1B-4E66-A750-14CDF2321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519BF-68A6-43AA-89F5-C81A45FBF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702ED-6F7F-4497-9059-B93C8F382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5094B-4552-47F8-A19A-C0E27DDEB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916A4-49B7-4704-8CAC-115D1DEA9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41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C7C10-1A04-4D5D-88D6-E25C15B2A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7FAE4-EC71-4F88-836E-08C97267F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76022-E15C-4FC6-85EE-406E47989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DC579-3692-4E9B-B338-4EAEFB61A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DB079-213E-47A8-8BFE-6CB21B4D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68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22CD8-DB14-4576-899F-2F2CE272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F43D7-F323-46C2-B5D7-236AA5AF65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D94A0-9200-4AC5-A43F-2BDC53772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80A4B-B757-4DB9-B76F-9C884BC34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B8ACA-D40F-4229-9841-511E5B71C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C1A17-3BF5-4EA5-BEFF-51260E8F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30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95FE-0948-4BA1-8E48-1EB6D0A82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089F5-02CB-4DE6-8137-F5A641BFE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0FF3C-480D-4C27-A5C0-3A0EF312E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6455D2-0EA6-45F2-ACFD-5B255D5854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001B6-1D21-4E2D-BFD9-31A494A76D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7D2297-CA0A-4D7C-88D0-B7E630DD7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B61E68-94DE-4D18-85C2-D659E8049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74391D-3478-49C6-A64F-7D922234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787D-CCE5-4351-A8D2-6FB40E4C6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D0080E-8BB7-4A2B-9E1E-A1884EAB7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31991-0512-4363-BEC1-9F5FB2A4C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0BCDD-F844-4A3B-AFC4-D12972D0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061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2F588C-0B58-4656-A1BF-EEBC5FAFC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5D5C27-B9EB-4358-845D-80E984EF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0E9D9-71E6-4C4B-94D8-15A6D054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292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7AC6-3E96-4DF2-8B7B-8ED2ACA8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3594C-6116-4D70-8609-3B3AE3B06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40EF22-48F6-40F9-98DA-773AAB2C7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922F2-9898-4FAD-84C3-E54D1A2B9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4D9C0-1537-41C1-A2E0-B949FC8C4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94171-1D38-4BB1-B05F-4399CBF9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5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827D9A-F16A-7F50-29F5-81D0BCFB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AEF530-2FFC-E08B-5F46-DBA2B61A5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B2378D-4611-6474-4A9F-7816F28FC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E1FA5-2490-4056-B581-09A77B44C358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8DD51D-8BC6-D873-8786-9082E4F6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FD1185-54E2-B9C6-A6C5-75DAE2650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23905-1C77-4A4E-AD9A-5E6ABBFF5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7019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3BF37-234B-4CDC-9355-274310AF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8EEF5-627E-47C5-882D-E9FB795C49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119AF-0700-4DB2-B0C2-497AE7D4A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68593-5F9E-4E5A-BFEB-7B311DCF7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7370B-15E1-4CB0-9B85-006578F1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C3140-5AF3-4C9C-93D5-9F57668C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31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AC9D-667A-4F8E-8A4B-5534E3501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AB3C54-24B0-464A-8D85-99A6883DC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B1B0D-7BB1-4E78-AD53-15520DE87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F90C4-EB39-462A-B466-D6BDB78E7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19E79-F059-4C7A-8814-C7FE0699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52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63A2FF-4678-4216-98BC-A82B1465A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284147-CDB3-4F8F-AD86-029641C3E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8C6FF-7F91-4CDE-95B6-82CD5089D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E5C2-993C-4607-B26D-D4750998D4EC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431B2-6F17-46C5-9728-C9DF6803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F738F-8A91-493E-AE17-4C41E34E2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98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AD7F8-CC53-D678-96E0-F0E9F1A6A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299994-971C-44B2-5F00-9005B50DB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3E7C78-5905-38E0-CEF4-797861CE0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E1FA5-2490-4056-B581-09A77B44C358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5D7FF5-FA14-D537-2320-F60448A16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C7CB58-2E2B-5EF2-DC80-FD32F762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23905-1C77-4A4E-AD9A-5E6ABBFF5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535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B310E7-36DA-26BF-D140-521F513F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EB500A-58C2-E978-C225-63AB7ADDB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20DBF8-F8E5-F4CA-1BD2-C1B4D1718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39EEEE-880A-79AC-FA37-F14BEC25E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E1FA5-2490-4056-B581-09A77B44C358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6EC93A-BC77-636A-905F-F3B7E4E3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3EE0D2-CBA4-BD66-C980-99C67E68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23905-1C77-4A4E-AD9A-5E6ABBFF5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595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FD151-9D0E-FB85-3706-6C98F6781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8D531C-EEAC-A076-015A-25153464D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804017-E07E-C657-F51E-B2BE60CA5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0C9517-3222-43B6-5351-7704FCF75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A7DAB0-ECDB-C074-82E8-B85802DE0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0A25158-7EBC-C026-6B15-68ED288C8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E1FA5-2490-4056-B581-09A77B44C358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75F8B85-A56A-FCDA-278C-267F329D8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85697F6-4788-E628-4A8D-0C41106AF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23905-1C77-4A4E-AD9A-5E6ABBFF5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64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F0AB83-8951-8DC5-1981-23D7CFFD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7F287E-C581-8F83-9892-0B6FBBA3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E1FA5-2490-4056-B581-09A77B44C358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7C7629-DBCB-53B9-0E1C-C5146FF2B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428DD7-2377-14F8-308A-A3582AEDF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23905-1C77-4A4E-AD9A-5E6ABBFF5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581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CF36E48-1DE1-6862-32D2-B4D43B199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E1FA5-2490-4056-B581-09A77B44C358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036099-EDF1-F701-2735-B5FCEE68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8D0F3E-54D7-966F-E382-04747A98B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23905-1C77-4A4E-AD9A-5E6ABBFF5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903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FEE47-9422-DCBA-350D-6331EB553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32F6D1-F7AB-2478-F47E-5A9B4C31C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65966F-91E5-9E99-1DA1-2F190D742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317DDF-02AF-F000-2B98-560B068FA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E1FA5-2490-4056-B581-09A77B44C358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723FAD-FCA0-C720-1A08-61C82BA3D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5412C7-77E9-93D9-FF03-29D41E663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23905-1C77-4A4E-AD9A-5E6ABBFF5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943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29F46-5EC8-5133-E702-3073C8BD1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A6053F-40A8-6C26-914E-833465F9A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1ACD87-1392-536F-DE30-1276F3B5C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139F5C-E2F0-E6DD-17E0-DC6597A51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E1FA5-2490-4056-B581-09A77B44C358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56FBA3-F5DD-CC9C-D4F0-A5F02626F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E586D7-7BC1-638F-F3CA-5263338C4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23905-1C77-4A4E-AD9A-5E6ABBFF5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72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5C6EE0-0A77-0602-72A8-750323418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9F72AE-943D-89BE-384C-01A7755E8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5581CE-D706-FCDF-3307-5CC71E097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E1FA5-2490-4056-B581-09A77B44C358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9842C5-3B85-3AC4-2CCF-527FBB654F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2BDE3A-8406-BC08-401C-08A1D9C97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23905-1C77-4A4E-AD9A-5E6ABBFF5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638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10C75-A374-4D84-B806-79A414C1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BAD88-B91C-434B-9792-00329962B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357FA-0154-4DB3-A3D3-332B7C577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DE5C2-993C-4607-B26D-D4750998D4EC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63CCD-B113-4C4B-BE1E-21FEF9B8A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76117-D1BF-4D9D-A2E9-B4F402BA5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9C5FF-F35B-42A8-986F-F5F50A53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3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3.tmp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18.xml"/><Relationship Id="rId5" Type="http://schemas.openxmlformats.org/officeDocument/2006/relationships/tags" Target="../tags/tag15.xml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5" Type="http://schemas.openxmlformats.org/officeDocument/2006/relationships/image" Target="../media/image16.tmp"/><Relationship Id="rId10" Type="http://schemas.openxmlformats.org/officeDocument/2006/relationships/tags" Target="../tags/tag30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3.tmp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slideLayout" Target="../slideLayouts/slideLayout18.xml"/><Relationship Id="rId5" Type="http://schemas.openxmlformats.org/officeDocument/2006/relationships/tags" Target="../tags/tag38.xml"/><Relationship Id="rId10" Type="http://schemas.openxmlformats.org/officeDocument/2006/relationships/tags" Target="../tags/tag43.xml"/><Relationship Id="rId4" Type="http://schemas.openxmlformats.org/officeDocument/2006/relationships/tags" Target="../tags/tag37.xml"/><Relationship Id="rId9" Type="http://schemas.openxmlformats.org/officeDocument/2006/relationships/tags" Target="../tags/tag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image" Target="../media/image3.tmp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tags" Target="../tags/tag54.xml"/><Relationship Id="rId5" Type="http://schemas.openxmlformats.org/officeDocument/2006/relationships/tags" Target="../tags/tag48.xml"/><Relationship Id="rId10" Type="http://schemas.openxmlformats.org/officeDocument/2006/relationships/tags" Target="../tags/tag53.xml"/><Relationship Id="rId4" Type="http://schemas.openxmlformats.org/officeDocument/2006/relationships/tags" Target="../tags/tag47.xml"/><Relationship Id="rId9" Type="http://schemas.openxmlformats.org/officeDocument/2006/relationships/tags" Target="../tags/tag5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tags" Target="../tags/tag67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2" Type="http://schemas.openxmlformats.org/officeDocument/2006/relationships/tags" Target="../tags/tag56.xml"/><Relationship Id="rId16" Type="http://schemas.openxmlformats.org/officeDocument/2006/relationships/image" Target="../media/image3.tmp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5" Type="http://schemas.openxmlformats.org/officeDocument/2006/relationships/tags" Target="../tags/tag59.xml"/><Relationship Id="rId15" Type="http://schemas.openxmlformats.org/officeDocument/2006/relationships/slideLayout" Target="../slideLayouts/slideLayout18.xml"/><Relationship Id="rId10" Type="http://schemas.openxmlformats.org/officeDocument/2006/relationships/tags" Target="../tags/tag64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tags" Target="../tags/tag6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3.tm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8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7867D6-5F34-4C51-BD70-F704C8D4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SOA delivery lifecycle </a:t>
            </a:r>
            <a:endParaRPr lang="en-US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1D881BF-078A-4F96-AC6D-82D5A97DD4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1E40596-4834-4C80-9EBE-2516EAA58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585" y="1296955"/>
            <a:ext cx="8910434" cy="552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AA3DFA-5FC3-4158-9D71-8A6928D6FFC7}"/>
              </a:ext>
            </a:extLst>
          </p:cNvPr>
          <p:cNvSpPr/>
          <p:nvPr/>
        </p:nvSpPr>
        <p:spPr>
          <a:xfrm>
            <a:off x="1524001" y="4522839"/>
            <a:ext cx="2045110" cy="1238864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02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7867D6-5F34-4C51-BD70-F704C8D4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should participate in this step?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CA6B4C-2F55-437E-9977-A504E77DF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2058" cy="4351338"/>
          </a:xfrm>
        </p:spPr>
        <p:txBody>
          <a:bodyPr>
            <a:normAutofit/>
          </a:bodyPr>
          <a:lstStyle/>
          <a:p>
            <a:r>
              <a:rPr lang="en-GB" sz="3600" dirty="0"/>
              <a:t>Best defined by </a:t>
            </a:r>
            <a:r>
              <a:rPr lang="en-GB" sz="3600" dirty="0">
                <a:highlight>
                  <a:srgbClr val="FFFF00"/>
                </a:highlight>
              </a:rPr>
              <a:t>those who </a:t>
            </a:r>
            <a:r>
              <a:rPr lang="en-US" sz="3600" dirty="0">
                <a:highlight>
                  <a:srgbClr val="FFFF00"/>
                </a:highlight>
              </a:rPr>
              <a:t>understand the enterprise technical environments</a:t>
            </a:r>
            <a:r>
              <a:rPr lang="en-US" sz="3600" dirty="0"/>
              <a:t> </a:t>
            </a:r>
            <a:r>
              <a:rPr lang="en-GB" sz="3600" dirty="0"/>
              <a:t>the most</a:t>
            </a:r>
          </a:p>
          <a:p>
            <a:r>
              <a:rPr lang="en-GB" sz="3600" dirty="0"/>
              <a:t>Business </a:t>
            </a:r>
            <a:r>
              <a:rPr lang="en-US" sz="3600" dirty="0"/>
              <a:t>analysis expertise not required</a:t>
            </a:r>
          </a:p>
          <a:p>
            <a:endParaRPr lang="en-US" sz="3600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1D881BF-078A-4F96-AC6D-82D5A97DD4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1E40596-4834-4C80-9EBE-2516EAA58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206" y="2060446"/>
            <a:ext cx="6260800" cy="388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AA3DFA-5FC3-4158-9D71-8A6928D6FFC7}"/>
              </a:ext>
            </a:extLst>
          </p:cNvPr>
          <p:cNvSpPr/>
          <p:nvPr/>
        </p:nvSpPr>
        <p:spPr>
          <a:xfrm>
            <a:off x="5781367" y="4314760"/>
            <a:ext cx="1435511" cy="894021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2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76AF9B-2998-470D-A2D3-1A6FAE53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Service-oriented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BE5E7C-4710-423F-9208-C44CF2983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Design application services</a:t>
            </a:r>
          </a:p>
          <a:p>
            <a:endParaRPr lang="en-US"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0C3AF-FE9B-479F-8FC0-7518ECEC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63" y="1"/>
            <a:ext cx="5715390" cy="676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7524DC-91B4-46F7-9077-6DA79C55280D}"/>
              </a:ext>
            </a:extLst>
          </p:cNvPr>
          <p:cNvSpPr/>
          <p:nvPr/>
        </p:nvSpPr>
        <p:spPr>
          <a:xfrm>
            <a:off x="8377084" y="3687097"/>
            <a:ext cx="1071716" cy="688258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722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application services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356" y="1556633"/>
            <a:ext cx="5559122" cy="44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62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AE6521-AD5C-443E-AFC7-83BF909A1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design of the Transform application service candidate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01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9896-7A0F-4711-80B9-D4F0DB49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</a:t>
            </a:r>
            <a:r>
              <a:rPr lang="en-US" dirty="0" err="1"/>
              <a:t>RailCo’s</a:t>
            </a:r>
            <a:r>
              <a:rPr lang="en-US" dirty="0"/>
              <a:t> service candidates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11487" cy="4351338"/>
          </a:xfrm>
        </p:spPr>
        <p:txBody>
          <a:bodyPr/>
          <a:lstStyle/>
          <a:p>
            <a:r>
              <a:rPr lang="en-GB" dirty="0"/>
              <a:t>Old design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sz="half" idx="2"/>
          </p:nvPr>
        </p:nvSpPr>
        <p:spPr>
          <a:xfrm>
            <a:off x="5239910" y="1825625"/>
            <a:ext cx="6113890" cy="4351338"/>
          </a:xfrm>
        </p:spPr>
        <p:txBody>
          <a:bodyPr/>
          <a:lstStyle/>
          <a:p>
            <a:r>
              <a:rPr lang="en-GB" dirty="0"/>
              <a:t>New service candidates</a:t>
            </a:r>
          </a:p>
          <a:p>
            <a:endParaRPr lang="en-GB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BCA9E09-32B2-45DD-AACE-78DC2AECE390}"/>
              </a:ext>
            </a:extLst>
          </p:cNvPr>
          <p:cNvSpPr/>
          <p:nvPr/>
        </p:nvSpPr>
        <p:spPr>
          <a:xfrm>
            <a:off x="1039528" y="2502568"/>
            <a:ext cx="1786832" cy="3601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3254976" y="4555243"/>
            <a:ext cx="1467168" cy="329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2" descr="https://flylib.com/books/2/365/1/html/2/images/0131858580/graphics/12fig0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285" y="2324267"/>
            <a:ext cx="2733028" cy="405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200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flylib.com/books/2/365/1/html/2/images/0131858580/graphics/12fig0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056" y="123538"/>
            <a:ext cx="4544170" cy="673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277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9896-7A0F-4711-80B9-D4F0DB49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</a:t>
            </a:r>
            <a:r>
              <a:rPr lang="en-US" dirty="0" err="1"/>
              <a:t>RailCo’s</a:t>
            </a:r>
            <a:r>
              <a:rPr lang="en-US" dirty="0"/>
              <a:t> service candidates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11487" cy="4351338"/>
          </a:xfrm>
        </p:spPr>
        <p:txBody>
          <a:bodyPr/>
          <a:lstStyle/>
          <a:p>
            <a:r>
              <a:rPr lang="en-GB" dirty="0"/>
              <a:t>Old design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sz="half" idx="2"/>
          </p:nvPr>
        </p:nvSpPr>
        <p:spPr>
          <a:xfrm>
            <a:off x="5239910" y="1825625"/>
            <a:ext cx="6113890" cy="4351338"/>
          </a:xfrm>
        </p:spPr>
        <p:txBody>
          <a:bodyPr/>
          <a:lstStyle/>
          <a:p>
            <a:r>
              <a:rPr lang="en-GB" dirty="0"/>
              <a:t>New service candidates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8E347-BCE2-4A98-A645-C071CEA7FAA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417" y="3778003"/>
            <a:ext cx="4150885" cy="2214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B92286-C25B-45C0-AFDA-0E95275921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615" y="3778003"/>
            <a:ext cx="2578062" cy="22144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DBCA9E09-32B2-45DD-AACE-78DC2AECE390}"/>
              </a:ext>
            </a:extLst>
          </p:cNvPr>
          <p:cNvSpPr/>
          <p:nvPr/>
        </p:nvSpPr>
        <p:spPr>
          <a:xfrm>
            <a:off x="1039528" y="2502568"/>
            <a:ext cx="1786832" cy="3601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3254976" y="4555243"/>
            <a:ext cx="1467168" cy="329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1591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flylib.com/books/2/365/1/html/2/images/0131858580/graphics/12fig0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030" y="123538"/>
            <a:ext cx="4544170" cy="673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FE6A2B3-BF28-432C-814C-A87E167284F8}"/>
              </a:ext>
            </a:extLst>
          </p:cNvPr>
          <p:cNvSpPr/>
          <p:nvPr/>
        </p:nvSpPr>
        <p:spPr>
          <a:xfrm>
            <a:off x="9502470" y="2500685"/>
            <a:ext cx="1936143" cy="1948070"/>
          </a:xfrm>
          <a:prstGeom prst="ellipse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749896-7A0F-4711-80B9-D4F0DB49507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Transform Service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3601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9896-7A0F-4711-80B9-D4F0DB49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8E347-BCE2-4A98-A645-C071CEA7FAA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21" y="2113601"/>
            <a:ext cx="6404813" cy="351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B92286-C25B-45C0-AFDA-0E95275921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994" y="2005780"/>
            <a:ext cx="3852238" cy="37787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1348DA9-661F-4846-B007-695901B29A3B}"/>
              </a:ext>
            </a:extLst>
          </p:cNvPr>
          <p:cNvSpPr/>
          <p:nvPr/>
        </p:nvSpPr>
        <p:spPr>
          <a:xfrm>
            <a:off x="3913240" y="4463844"/>
            <a:ext cx="1052050" cy="1120344"/>
          </a:xfrm>
          <a:prstGeom prst="ellipse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FE6A2B3-BF28-432C-814C-A87E167284F8}"/>
              </a:ext>
            </a:extLst>
          </p:cNvPr>
          <p:cNvSpPr/>
          <p:nvPr/>
        </p:nvSpPr>
        <p:spPr>
          <a:xfrm>
            <a:off x="8219767" y="4513004"/>
            <a:ext cx="1086463" cy="1208832"/>
          </a:xfrm>
          <a:prstGeom prst="ellipse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54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9896-7A0F-4711-80B9-D4F0DB49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Service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DD3F45-EAC7-4DE2-9469-90FDE2333E6F}"/>
              </a:ext>
            </a:extLst>
          </p:cNvPr>
          <p:cNvGrpSpPr/>
          <p:nvPr/>
        </p:nvGrpSpPr>
        <p:grpSpPr>
          <a:xfrm>
            <a:off x="348594" y="4414483"/>
            <a:ext cx="7051950" cy="2098902"/>
            <a:chOff x="403121" y="2005780"/>
            <a:chExt cx="11128111" cy="3778763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1FC8FD2-A54B-4CB1-8B94-46B8D10248AD}"/>
                </a:ext>
              </a:extLst>
            </p:cNvPr>
            <p:cNvGrpSpPr/>
            <p:nvPr/>
          </p:nvGrpSpPr>
          <p:grpSpPr>
            <a:xfrm>
              <a:off x="403121" y="2162761"/>
              <a:ext cx="6404813" cy="3519747"/>
              <a:chOff x="403121" y="2162761"/>
              <a:chExt cx="6404813" cy="351974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528E347-BCE2-4A98-A645-C071CEA7FAAE}"/>
                  </a:ext>
                </a:extLst>
              </p:cNvPr>
              <p:cNvPicPr/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121" y="2162761"/>
                <a:ext cx="6404813" cy="35197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1348DA9-661F-4846-B007-695901B29A3B}"/>
                  </a:ext>
                </a:extLst>
              </p:cNvPr>
              <p:cNvSpPr/>
              <p:nvPr/>
            </p:nvSpPr>
            <p:spPr>
              <a:xfrm>
                <a:off x="3913240" y="4513004"/>
                <a:ext cx="1052050" cy="1120344"/>
              </a:xfrm>
              <a:prstGeom prst="ellipse">
                <a:avLst/>
              </a:prstGeom>
              <a:solidFill>
                <a:schemeClr val="accent1"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832E2A8B-DF57-40A7-B846-EA4F8EF42624}"/>
                </a:ext>
              </a:extLst>
            </p:cNvPr>
            <p:cNvGrpSpPr/>
            <p:nvPr/>
          </p:nvGrpSpPr>
          <p:grpSpPr>
            <a:xfrm>
              <a:off x="7678994" y="2005780"/>
              <a:ext cx="3852238" cy="3778763"/>
              <a:chOff x="7678994" y="2005780"/>
              <a:chExt cx="3852238" cy="377876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CB92286-C25B-45C0-AFDA-0E952759219C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8994" y="2005780"/>
                <a:ext cx="3852238" cy="377876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FE6A2B3-BF28-432C-814C-A87E167284F8}"/>
                  </a:ext>
                </a:extLst>
              </p:cNvPr>
              <p:cNvSpPr/>
              <p:nvPr/>
            </p:nvSpPr>
            <p:spPr>
              <a:xfrm>
                <a:off x="8219767" y="4513004"/>
                <a:ext cx="1086463" cy="1208832"/>
              </a:xfrm>
              <a:prstGeom prst="ellipse">
                <a:avLst/>
              </a:prstGeom>
              <a:solidFill>
                <a:schemeClr val="accent1"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930" y="158246"/>
            <a:ext cx="4594014" cy="4343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3945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Service-oriented design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Service-oriented design is the process by which </a:t>
            </a:r>
            <a:r>
              <a:rPr lang="en-GB" sz="4000" dirty="0">
                <a:highlight>
                  <a:srgbClr val="FFFF00"/>
                </a:highlight>
              </a:rPr>
              <a:t>concrete physical service designs </a:t>
            </a:r>
            <a:r>
              <a:rPr lang="en-GB" sz="4000" dirty="0"/>
              <a:t>are derived from logical service candidates and then assembled into abstract compositions that implement a business process.</a:t>
            </a:r>
          </a:p>
        </p:txBody>
      </p:sp>
    </p:spTree>
    <p:extLst>
      <p:ext uri="{BB962C8B-B14F-4D97-AF65-F5344CB8AC3E}">
        <p14:creationId xmlns:p14="http://schemas.microsoft.com/office/powerpoint/2010/main" val="2804535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20A26D5-5234-406A-98F2-AD109DB78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873" y="3100873"/>
            <a:ext cx="3757127" cy="375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DD30E9-4AC2-4F8E-AA37-7A16F4B2D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Design - Transform Service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37E3C-0A1B-4945-B03B-9600340E0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This candidate establishes a "document transformation context," which justifies the grouping of its two very similar operation candidates:</a:t>
            </a:r>
          </a:p>
          <a:p>
            <a:pPr lvl="1"/>
            <a:r>
              <a:rPr lang="en-GB" sz="3200" dirty="0"/>
              <a:t>transform XML documents to native format</a:t>
            </a:r>
          </a:p>
          <a:p>
            <a:pPr lvl="1"/>
            <a:r>
              <a:rPr lang="en-GB" sz="3200" dirty="0"/>
              <a:t>transform native documents to XML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55083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Today we will study some design decisions that </a:t>
            </a:r>
            <a:r>
              <a:rPr lang="en-GB" sz="4000" dirty="0" err="1"/>
              <a:t>RailCo</a:t>
            </a:r>
            <a:r>
              <a:rPr lang="en-GB" sz="4000" dirty="0"/>
              <a:t> has made when developing this service</a:t>
            </a:r>
          </a:p>
        </p:txBody>
      </p:sp>
    </p:spTree>
    <p:extLst>
      <p:ext uri="{BB962C8B-B14F-4D97-AF65-F5344CB8AC3E}">
        <p14:creationId xmlns:p14="http://schemas.microsoft.com/office/powerpoint/2010/main" val="3190750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76AF9B-2998-470D-A2D3-1A6FAE53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Service-oriented design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0C3AF-FE9B-479F-8FC0-7518ECEC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63" y="1"/>
            <a:ext cx="5715390" cy="676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7524DC-91B4-46F7-9077-6DA79C55280D}"/>
              </a:ext>
            </a:extLst>
          </p:cNvPr>
          <p:cNvSpPr/>
          <p:nvPr/>
        </p:nvSpPr>
        <p:spPr>
          <a:xfrm>
            <a:off x="10392739" y="149584"/>
            <a:ext cx="1071716" cy="688258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1668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BB75-21F9-4E95-B263-108456B53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1: Review existing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EE20E-C06B-4EEB-8F7B-C3CE4F0EE4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Check existing services for redundant features.</a:t>
            </a:r>
          </a:p>
          <a:p>
            <a:r>
              <a:rPr lang="en-GB" sz="3600" dirty="0"/>
              <a:t>Check if the required feature can be purchased or leased from </a:t>
            </a:r>
            <a:r>
              <a:rPr lang="en-US" sz="3600" dirty="0"/>
              <a:t>vendors.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484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BB75-21F9-4E95-B263-108456B53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1: Review existing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EE20E-C06B-4EEB-8F7B-C3CE4F0EE4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Check existing services for redundant features.</a:t>
            </a:r>
          </a:p>
          <a:p>
            <a:r>
              <a:rPr lang="en-GB" sz="3600" dirty="0"/>
              <a:t>Check if the required feature can be purchased or leased from </a:t>
            </a:r>
            <a:r>
              <a:rPr lang="en-US" sz="3600" dirty="0"/>
              <a:t>vendors.</a:t>
            </a:r>
          </a:p>
          <a:p>
            <a:endParaRPr lang="en-US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45D83B-436A-4751-9B89-90E132D7E2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rgbClr val="00B050"/>
                </a:solidFill>
              </a:rPr>
              <a:t>Checking names, service descriptions and metadata of existing services (i.e. TLS Subscription Service), </a:t>
            </a:r>
            <a:r>
              <a:rPr lang="en-GB" sz="3600" dirty="0" err="1">
                <a:solidFill>
                  <a:srgbClr val="00B050"/>
                </a:solidFill>
              </a:rPr>
              <a:t>RailCo</a:t>
            </a:r>
            <a:r>
              <a:rPr lang="en-GB" sz="3600" dirty="0">
                <a:solidFill>
                  <a:srgbClr val="00B050"/>
                </a:solidFill>
              </a:rPr>
              <a:t> concludes that no overlap exists</a:t>
            </a:r>
            <a:endParaRPr lang="en-US" sz="3600" dirty="0">
              <a:solidFill>
                <a:srgbClr val="00B050"/>
              </a:solidFill>
            </a:endParaRP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03661-60C5-4368-AAE2-87E657BF6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722" y="4425144"/>
            <a:ext cx="2309234" cy="229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1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76AF9B-2998-470D-A2D3-1A6FAE53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Service-oriented design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0C3AF-FE9B-479F-8FC0-7518ECEC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63" y="1"/>
            <a:ext cx="5715390" cy="676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7524DC-91B4-46F7-9077-6DA79C55280D}"/>
              </a:ext>
            </a:extLst>
          </p:cNvPr>
          <p:cNvSpPr/>
          <p:nvPr/>
        </p:nvSpPr>
        <p:spPr>
          <a:xfrm>
            <a:off x="10388764" y="1369142"/>
            <a:ext cx="1071716" cy="688258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257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A4564-FB83-44FC-86CE-B1FE98FD6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Confirm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3BB9D-8EED-45FF-A2C7-111D8DDE3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rgbClr val="00B050"/>
                </a:solidFill>
              </a:rPr>
              <a:t>Reassess</a:t>
            </a:r>
            <a:r>
              <a:rPr lang="en-GB" sz="3600" dirty="0"/>
              <a:t> service context if operation candidate grouping from </a:t>
            </a:r>
            <a:r>
              <a:rPr lang="en-GB" sz="3600" dirty="0">
                <a:solidFill>
                  <a:srgbClr val="00B050"/>
                </a:solidFill>
              </a:rPr>
              <a:t>the analysis phase </a:t>
            </a:r>
            <a:r>
              <a:rPr lang="en-GB" sz="3600" dirty="0"/>
              <a:t>is appropriate, e.g. operations may better belong in </a:t>
            </a:r>
            <a:r>
              <a:rPr lang="en-US" sz="3600" dirty="0"/>
              <a:t>other services.</a:t>
            </a:r>
          </a:p>
          <a:p>
            <a:pPr marL="0" indent="0">
              <a:buNone/>
            </a:pP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601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Why there is a need for the design phase to reassess what was already decided during the analysis phase? </a:t>
            </a:r>
          </a:p>
        </p:txBody>
      </p:sp>
    </p:spTree>
    <p:extLst>
      <p:ext uri="{BB962C8B-B14F-4D97-AF65-F5344CB8AC3E}">
        <p14:creationId xmlns:p14="http://schemas.microsoft.com/office/powerpoint/2010/main" val="841105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Business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Technical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7867D6-5F34-4C51-BD70-F704C8D4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What expertise is required?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1D881BF-078A-4F96-AC6D-82D5A97DD4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1E40596-4834-4C80-9EBE-2516EAA58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206" y="2060446"/>
            <a:ext cx="6260800" cy="388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AA3DFA-5FC3-4158-9D71-8A6928D6FFC7}"/>
              </a:ext>
            </a:extLst>
          </p:cNvPr>
          <p:cNvSpPr/>
          <p:nvPr/>
        </p:nvSpPr>
        <p:spPr>
          <a:xfrm>
            <a:off x="5781367" y="4314760"/>
            <a:ext cx="1435511" cy="894021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6AA3DFA-5FC3-4158-9D71-8A6928D6FFC7}"/>
              </a:ext>
            </a:extLst>
          </p:cNvPr>
          <p:cNvSpPr/>
          <p:nvPr/>
        </p:nvSpPr>
        <p:spPr>
          <a:xfrm>
            <a:off x="5781367" y="2788850"/>
            <a:ext cx="1435511" cy="894021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2604052" y="3041374"/>
            <a:ext cx="2961861" cy="31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2604051" y="4577363"/>
            <a:ext cx="2961861" cy="31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53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A4564-FB83-44FC-86CE-B1FE98FD6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Confirm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3BB9D-8EED-45FF-A2C7-111D8DDE3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Reassess service context if operation candidate grouping from the analysis phase is appropriate, e.g. operations may better belong in </a:t>
            </a:r>
            <a:r>
              <a:rPr lang="en-US" sz="4000" dirty="0"/>
              <a:t>other services.</a:t>
            </a:r>
          </a:p>
          <a:p>
            <a:r>
              <a:rPr lang="en-GB" sz="4000" dirty="0">
                <a:solidFill>
                  <a:srgbClr val="00B050"/>
                </a:solidFill>
              </a:rPr>
              <a:t>Review of Transform Accounting Documents service against TLS Subscription service confirms that </a:t>
            </a:r>
            <a:r>
              <a:rPr lang="en-US" sz="4000" dirty="0">
                <a:solidFill>
                  <a:srgbClr val="00B050"/>
                </a:solidFill>
              </a:rPr>
              <a:t>grouping context is valid.</a:t>
            </a:r>
          </a:p>
        </p:txBody>
      </p:sp>
    </p:spTree>
    <p:extLst>
      <p:ext uri="{BB962C8B-B14F-4D97-AF65-F5344CB8AC3E}">
        <p14:creationId xmlns:p14="http://schemas.microsoft.com/office/powerpoint/2010/main" val="58939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in this process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can physical service interface definitions be derived from the service candidates </a:t>
            </a:r>
            <a:r>
              <a:rPr lang="en-GB" dirty="0" err="1"/>
              <a:t>modeled</a:t>
            </a:r>
            <a:r>
              <a:rPr lang="en-GB" dirty="0"/>
              <a:t> during the service-oriented analysis phase?</a:t>
            </a:r>
          </a:p>
          <a:p>
            <a:r>
              <a:rPr lang="en-GB" dirty="0"/>
              <a:t>What SOA characteristics do we want to realize and support?</a:t>
            </a:r>
          </a:p>
          <a:p>
            <a:r>
              <a:rPr lang="en-GB" dirty="0"/>
              <a:t>What industry standards and extensions will be required by our SOA to implement the planned service designs and SOA characteristics?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4217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76AF9B-2998-470D-A2D3-1A6FAE53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Service-oriented design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0C3AF-FE9B-479F-8FC0-7518ECEC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63" y="1"/>
            <a:ext cx="5715390" cy="676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7524DC-91B4-46F7-9077-6DA79C55280D}"/>
              </a:ext>
            </a:extLst>
          </p:cNvPr>
          <p:cNvSpPr/>
          <p:nvPr/>
        </p:nvSpPr>
        <p:spPr>
          <a:xfrm>
            <a:off x="10392740" y="2514279"/>
            <a:ext cx="1071716" cy="688258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374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33AE-F7D0-47E2-AFD8-0305BCCE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Derive an initial service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02C0B-6A25-4A66-80B7-187B9ED3D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Confirm that each operation candidate is suitably reusable and its </a:t>
            </a:r>
            <a:r>
              <a:rPr lang="en-US" sz="3600" dirty="0"/>
              <a:t>granularity is appropriate.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3200" dirty="0"/>
              <a:t> Define definition of messages the service is to process (i.e. WSDL </a:t>
            </a:r>
            <a:r>
              <a:rPr lang="en-GB" sz="3200" dirty="0">
                <a:solidFill>
                  <a:srgbClr val="FF00FF"/>
                </a:solidFill>
              </a:rPr>
              <a:t>&lt;types&gt; </a:t>
            </a:r>
            <a:r>
              <a:rPr lang="en-GB" sz="3200" dirty="0"/>
              <a:t>area) using XML schema.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3200" dirty="0"/>
              <a:t> Establish a set of operation names and define WSDL </a:t>
            </a:r>
            <a:r>
              <a:rPr lang="en-GB" sz="3200" dirty="0">
                <a:solidFill>
                  <a:srgbClr val="FF00FF"/>
                </a:solidFill>
              </a:rPr>
              <a:t>&lt;</a:t>
            </a:r>
            <a:r>
              <a:rPr lang="en-GB" sz="3200" dirty="0" err="1">
                <a:solidFill>
                  <a:srgbClr val="FF00FF"/>
                </a:solidFill>
              </a:rPr>
              <a:t>portType</a:t>
            </a:r>
            <a:r>
              <a:rPr lang="en-GB" sz="3200" dirty="0">
                <a:solidFill>
                  <a:srgbClr val="FF00FF"/>
                </a:solidFill>
              </a:rPr>
              <a:t>&gt; </a:t>
            </a:r>
            <a:r>
              <a:rPr lang="en-GB" sz="3200" dirty="0"/>
              <a:t>with </a:t>
            </a:r>
            <a:r>
              <a:rPr lang="en-US" sz="3200" dirty="0"/>
              <a:t>&lt;operation&gt;.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3200" dirty="0"/>
              <a:t> Define WSDL </a:t>
            </a:r>
            <a:r>
              <a:rPr lang="en-GB" sz="3200" dirty="0">
                <a:solidFill>
                  <a:srgbClr val="FF00FF"/>
                </a:solidFill>
              </a:rPr>
              <a:t>&lt;message&gt; </a:t>
            </a:r>
            <a:r>
              <a:rPr lang="en-GB" sz="3200" dirty="0"/>
              <a:t>with &lt;part&gt;.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8100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33AE-F7D0-47E2-AFD8-0305BCCE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Derive an initial service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02C0B-6A25-4A66-80B7-187B9ED3D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24218" cy="4351338"/>
          </a:xfrm>
        </p:spPr>
        <p:txBody>
          <a:bodyPr>
            <a:normAutofit fontScale="77500" lnSpcReduction="20000"/>
          </a:bodyPr>
          <a:lstStyle/>
          <a:p>
            <a:r>
              <a:rPr lang="en-GB" sz="3600" dirty="0"/>
              <a:t>Define definition of messages the service is to process (i.e. WSDL </a:t>
            </a:r>
            <a:r>
              <a:rPr lang="en-GB" sz="3600" dirty="0">
                <a:solidFill>
                  <a:srgbClr val="FF00FF"/>
                </a:solidFill>
              </a:rPr>
              <a:t>&lt;types&gt; </a:t>
            </a:r>
            <a:r>
              <a:rPr lang="en-GB" sz="3600" dirty="0"/>
              <a:t>area) using XML schema.</a:t>
            </a:r>
          </a:p>
          <a:p>
            <a:r>
              <a:rPr lang="en-GB" sz="3600" dirty="0"/>
              <a:t>Establish a set of operation names and define WSDL </a:t>
            </a:r>
            <a:r>
              <a:rPr lang="en-GB" sz="3600" dirty="0">
                <a:solidFill>
                  <a:srgbClr val="FF00FF"/>
                </a:solidFill>
              </a:rPr>
              <a:t>&lt;</a:t>
            </a:r>
            <a:r>
              <a:rPr lang="en-GB" sz="3600" dirty="0" err="1">
                <a:solidFill>
                  <a:srgbClr val="FF00FF"/>
                </a:solidFill>
              </a:rPr>
              <a:t>portType</a:t>
            </a:r>
            <a:r>
              <a:rPr lang="en-GB" sz="3600" dirty="0">
                <a:solidFill>
                  <a:srgbClr val="FF00FF"/>
                </a:solidFill>
              </a:rPr>
              <a:t>&gt; </a:t>
            </a:r>
            <a:r>
              <a:rPr lang="en-GB" sz="3600" dirty="0"/>
              <a:t>with </a:t>
            </a:r>
            <a:r>
              <a:rPr lang="en-US" sz="3600" dirty="0"/>
              <a:t>&lt;operation&gt;.</a:t>
            </a:r>
          </a:p>
          <a:p>
            <a:r>
              <a:rPr lang="en-GB" sz="3600" dirty="0"/>
              <a:t>Define WSDL </a:t>
            </a:r>
            <a:r>
              <a:rPr lang="en-GB" sz="3600" dirty="0">
                <a:solidFill>
                  <a:srgbClr val="FF00FF"/>
                </a:solidFill>
              </a:rPr>
              <a:t>&lt;message&gt; </a:t>
            </a:r>
            <a:r>
              <a:rPr lang="en-GB" sz="3600" dirty="0"/>
              <a:t>with &lt;part&gt;.</a:t>
            </a:r>
            <a:endParaRPr 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47E223-7E90-4458-84EB-5B33A652C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395" y="1625393"/>
            <a:ext cx="5985001" cy="4176334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717F2C43-9599-49E3-ABB0-D7CCFEC87B2D}"/>
              </a:ext>
            </a:extLst>
          </p:cNvPr>
          <p:cNvSpPr/>
          <p:nvPr/>
        </p:nvSpPr>
        <p:spPr>
          <a:xfrm>
            <a:off x="6281056" y="3429000"/>
            <a:ext cx="1121229" cy="489857"/>
          </a:xfrm>
          <a:prstGeom prst="round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B105960-0DE9-44F1-BF30-8350F4CF7AB1}"/>
              </a:ext>
            </a:extLst>
          </p:cNvPr>
          <p:cNvSpPr/>
          <p:nvPr/>
        </p:nvSpPr>
        <p:spPr>
          <a:xfrm>
            <a:off x="6210297" y="2841152"/>
            <a:ext cx="1121229" cy="489857"/>
          </a:xfrm>
          <a:prstGeom prst="round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3565E0F-531C-401B-B2C1-742B6775FE42}"/>
              </a:ext>
            </a:extLst>
          </p:cNvPr>
          <p:cNvSpPr/>
          <p:nvPr/>
        </p:nvSpPr>
        <p:spPr>
          <a:xfrm>
            <a:off x="6281056" y="2142265"/>
            <a:ext cx="936173" cy="489857"/>
          </a:xfrm>
          <a:prstGeom prst="round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024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Let’s first brainstorm potential names for the operations of our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03661-60C5-4368-AAE2-87E657BF6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262" y="2512855"/>
            <a:ext cx="3502186" cy="347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54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9DECB1-EF1F-48AE-B06F-9A984D2A799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88026" y="2109629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Currently the candidate service operations in the Transform Service are called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transform XML documents to native format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transform native documents to XML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Propose two names for the operations of our service that can be used in WSDL file.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The name should be as short as possible, yet descriptive enough to understand the function of the operation.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B92501D-9118-4DDF-9634-2BBECB887CB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Answer</a:t>
            </a:r>
            <a:endParaRPr kumimoji="0" lang="x-none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40F9B2-63B7-41AF-9C4A-D4EB76AC3CE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Open Question is only supported on Version 2.0 or newer.</a:t>
            </a:r>
            <a:endParaRPr kumimoji="0" lang="x-none" sz="1600" b="0" i="0" u="none" strike="noStrike" kern="1200" cap="none" spc="0" normalizeH="0" baseline="0" noProof="0">
              <a:ln>
                <a:noFill/>
              </a:ln>
              <a:solidFill>
                <a:srgbClr val="F84F4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9654AF8-53E1-4E42-A500-D39644094EA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61A45F0D-A8B8-4A1D-8F98-A4D16AFAF16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60B29612-6ECC-474E-95D1-2A19A078A86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DB087E64-5BAF-410F-AF6F-AAA1FC1B56B0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Microsoft Yahei" panose="020B0503020204020204" pitchFamily="34" charset="-122"/>
                </a:rPr>
                <a:t>Open Question</a:t>
              </a:r>
              <a:endParaRPr kumimoji="0" lang="x-non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endParaRP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9D295734-224E-4554-8A12-C81C972465CE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21736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Microsoft Yahei" panose="020B0503020204020204" pitchFamily="34" charset="-122"/>
                </a:rPr>
                <a:t>Points: 10</a:t>
              </a:r>
              <a:endParaRPr kumimoji="0" lang="x-none" sz="1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C03F230-952D-472E-9348-0DD35F74B7E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3223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A91C2A-1A82-49D9-B39C-B962BD8E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Confirm that each operation candidate is suitably reusable and its </a:t>
            </a:r>
            <a:r>
              <a:rPr lang="en-US" dirty="0"/>
              <a:t>granularity is appropriate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34F88-7291-4F67-B977-B11FEDF54D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RailCo</a:t>
            </a:r>
            <a:r>
              <a:rPr lang="en-US" dirty="0">
                <a:solidFill>
                  <a:srgbClr val="00B050"/>
                </a:solidFill>
              </a:rPr>
              <a:t> begins by the two operation names shown here</a:t>
            </a:r>
          </a:p>
          <a:p>
            <a:r>
              <a:rPr lang="en-US" dirty="0">
                <a:solidFill>
                  <a:srgbClr val="00B050"/>
                </a:solidFill>
              </a:rPr>
              <a:t>It then moves on to define the </a:t>
            </a:r>
            <a:r>
              <a:rPr lang="en-US" i="1" dirty="0">
                <a:solidFill>
                  <a:srgbClr val="00B050"/>
                </a:solidFill>
              </a:rPr>
              <a:t>types</a:t>
            </a:r>
            <a:r>
              <a:rPr lang="en-US" dirty="0">
                <a:solidFill>
                  <a:srgbClr val="00B050"/>
                </a:solidFill>
              </a:rPr>
              <a:t> construct of its service definition to formalize the message structures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F03530-617F-4CA2-9C9A-D39FFB2D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798" y="1825624"/>
            <a:ext cx="4151002" cy="4016375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61D03661-60C5-4368-AAE2-87E657BF6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667" y="4417193"/>
            <a:ext cx="2309234" cy="2293474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 rot="19866602">
            <a:off x="4526716" y="4469017"/>
            <a:ext cx="2237364" cy="329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714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91EEB6F-E7C3-47D7-BD98-9D7731B78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999" y="1825625"/>
            <a:ext cx="5985001" cy="4176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679192-BD41-41DB-B453-99CD93BE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Define definition of messages the service is to process (i.e. WSDL &lt;types&gt; area) using XML schema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A504E-70D2-433F-8FBA-D58CACB91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3106"/>
            <a:ext cx="4151002" cy="4016375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D487C5F7-0078-468D-B982-49B2E3FE36A0}"/>
              </a:ext>
            </a:extLst>
          </p:cNvPr>
          <p:cNvSpPr/>
          <p:nvPr/>
        </p:nvSpPr>
        <p:spPr>
          <a:xfrm>
            <a:off x="6266046" y="2233061"/>
            <a:ext cx="5688531" cy="721895"/>
          </a:xfrm>
          <a:prstGeom prst="round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060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58EE-4C7B-47EC-B804-ADF44C48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77B016-D755-49D9-932A-E9E56ED2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41" y="0"/>
            <a:ext cx="11562159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34F88-7291-4F67-B977-B11FEDF54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284" y="3785419"/>
            <a:ext cx="3559278" cy="2391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types for the </a:t>
            </a:r>
            <a:r>
              <a:rPr lang="en-US" sz="3200" dirty="0" err="1">
                <a:solidFill>
                  <a:srgbClr val="00B050"/>
                </a:solidFill>
              </a:rPr>
              <a:t>TransformtoNative</a:t>
            </a:r>
            <a:r>
              <a:rPr lang="en-US" sz="3200" dirty="0">
                <a:solidFill>
                  <a:srgbClr val="00B050"/>
                </a:solidFill>
              </a:rPr>
              <a:t> operation</a:t>
            </a:r>
          </a:p>
        </p:txBody>
      </p:sp>
    </p:spTree>
    <p:extLst>
      <p:ext uri="{BB962C8B-B14F-4D97-AF65-F5344CB8AC3E}">
        <p14:creationId xmlns:p14="http://schemas.microsoft.com/office/powerpoint/2010/main" val="345431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We have designed the types for the </a:t>
            </a:r>
            <a:r>
              <a:rPr lang="en-GB" sz="3600" dirty="0" err="1">
                <a:solidFill>
                  <a:srgbClr val="00B050"/>
                </a:solidFill>
              </a:rPr>
              <a:t>TransformtoNative</a:t>
            </a:r>
            <a:r>
              <a:rPr lang="en-GB" sz="3600" dirty="0"/>
              <a:t> operation</a:t>
            </a:r>
          </a:p>
          <a:p>
            <a:r>
              <a:rPr lang="en-GB" sz="3600" dirty="0"/>
              <a:t>The next step is to design the types for the </a:t>
            </a:r>
            <a:r>
              <a:rPr lang="en-GB" sz="3600" dirty="0" err="1">
                <a:solidFill>
                  <a:srgbClr val="00B050"/>
                </a:solidFill>
              </a:rPr>
              <a:t>TransformtoXML</a:t>
            </a:r>
            <a:r>
              <a:rPr lang="en-GB" sz="3600" dirty="0"/>
              <a:t> operation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053597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We observe, that the types for the second operation are the same as the first operation – in such case, the same schema for these two operations be shared? </a:t>
            </a:r>
          </a:p>
          <a:p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515374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of service-oriented design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Determine the core set of architectural extensions.</a:t>
            </a:r>
          </a:p>
          <a:p>
            <a:r>
              <a:rPr lang="en-GB" dirty="0"/>
              <a:t>Set the boundaries of the architecture.</a:t>
            </a:r>
          </a:p>
          <a:p>
            <a:r>
              <a:rPr lang="en-GB" dirty="0"/>
              <a:t>Identify required design standards.</a:t>
            </a:r>
          </a:p>
          <a:p>
            <a:r>
              <a:rPr lang="en-GB" dirty="0">
                <a:highlight>
                  <a:srgbClr val="FFFF00"/>
                </a:highlight>
              </a:rPr>
              <a:t>Define abstract service interface designs.</a:t>
            </a:r>
          </a:p>
          <a:p>
            <a:r>
              <a:rPr lang="en-GB" dirty="0"/>
              <a:t>Identify potential service compositions.</a:t>
            </a:r>
          </a:p>
          <a:p>
            <a:r>
              <a:rPr lang="en-GB" dirty="0"/>
              <a:t>Assess support for service-orientation principles.</a:t>
            </a:r>
          </a:p>
          <a:p>
            <a:r>
              <a:rPr lang="en-GB" dirty="0"/>
              <a:t>Explore support for characteristics of contemporary SOA.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142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219200" y="1614329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We observe, that the types for the second operation are the same as the first operation – in such case, the same schema for these two operations be shared? 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438400" y="473678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YES</a:t>
            </a:r>
            <a:endParaRPr kumimoji="0" lang="en-GB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2438400" y="559403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NO</a:t>
            </a:r>
            <a:endParaRPr kumimoji="0" lang="en-GB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480107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A</a:t>
            </a: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565832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B</a:t>
            </a:r>
          </a:p>
        </p:txBody>
      </p:sp>
      <p:sp>
        <p:nvSpPr>
          <p:cNvPr id="14" name="圆角矩形 13"/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提交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grpSp>
        <p:nvGrpSpPr>
          <p:cNvPr id="19" name="组合 18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5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ypeText"/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ja-JP" sz="2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Microsoft Yahei" panose="020B0503020204020204" pitchFamily="34" charset="-122"/>
                </a:rPr>
                <a:t>Multiple Choice(single)</a:t>
              </a:r>
              <a:endParaRPr kumimoji="0" lang="en-GB" sz="2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endParaRPr>
            </a:p>
          </p:txBody>
        </p:sp>
        <p:sp>
          <p:nvSpPr>
            <p:cNvPr id="18" name="TipText"/>
            <p:cNvSpPr txBox="1"/>
            <p:nvPr>
              <p:custDataLst>
                <p:tags r:id="rId13"/>
              </p:custDataLst>
            </p:nvPr>
          </p:nvSpPr>
          <p:spPr>
            <a:xfrm>
              <a:off x="4162743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Microsoft Yahei" panose="020B0503020204020204" pitchFamily="34" charset="-122"/>
                </a:rPr>
                <a:t>Points: 1</a:t>
              </a: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5251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B034D-15AA-490D-B251-047FD2833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97" y="1914116"/>
            <a:ext cx="3705081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Types for </a:t>
            </a:r>
            <a:r>
              <a:rPr lang="en-US" sz="3200" dirty="0" err="1">
                <a:solidFill>
                  <a:srgbClr val="00B050"/>
                </a:solidFill>
              </a:rPr>
              <a:t>TransformToXML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GB" sz="3200" dirty="0">
                <a:solidFill>
                  <a:srgbClr val="00B050"/>
                </a:solidFill>
              </a:rPr>
              <a:t>are identical to those of </a:t>
            </a:r>
            <a:r>
              <a:rPr lang="en-US" sz="3200" dirty="0" err="1">
                <a:solidFill>
                  <a:srgbClr val="00B050"/>
                </a:solidFill>
              </a:rPr>
              <a:t>TransformToNative</a:t>
            </a:r>
            <a:r>
              <a:rPr lang="en-US" sz="3200" dirty="0">
                <a:solidFill>
                  <a:srgbClr val="00B050"/>
                </a:solidFill>
              </a:rPr>
              <a:t> and can be shared. But </a:t>
            </a:r>
            <a:r>
              <a:rPr lang="en-US" sz="3200" dirty="0" err="1">
                <a:solidFill>
                  <a:srgbClr val="00B050"/>
                </a:solidFill>
              </a:rPr>
              <a:t>RailCo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GB" sz="3200" dirty="0">
                <a:solidFill>
                  <a:srgbClr val="00B050"/>
                </a:solidFill>
              </a:rPr>
              <a:t>decides to keep a separate schema.</a:t>
            </a:r>
          </a:p>
          <a:p>
            <a:pPr marL="0" indent="0">
              <a:buNone/>
            </a:pPr>
            <a:endParaRPr lang="en-GB" sz="32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GB" sz="3200" dirty="0">
                <a:solidFill>
                  <a:srgbClr val="00B050"/>
                </a:solidFill>
              </a:rPr>
              <a:t>What is the benefit of this decision?</a:t>
            </a:r>
            <a:endParaRPr lang="en-US" sz="3200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4218E-B378-468A-8D8F-1EE5D4B2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78" y="0"/>
            <a:ext cx="8152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24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F31ADB9-F263-4542-89A9-0D8F06B5DAB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285875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Even though types for </a:t>
            </a:r>
            <a:r>
              <a:rPr kumimoji="0" lang="en-GB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TransformToXML</a:t>
            </a:r>
            <a:r>
              <a:rPr kumimoji="0" lang="en-GB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 are identical to those of </a:t>
            </a:r>
            <a:r>
              <a:rPr kumimoji="0" lang="en-GB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TransformToNative</a:t>
            </a:r>
            <a:r>
              <a:rPr kumimoji="0" lang="en-GB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 and can be shared, however </a:t>
            </a:r>
            <a:r>
              <a:rPr kumimoji="0" lang="en-GB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RailCo</a:t>
            </a:r>
            <a:r>
              <a:rPr kumimoji="0" lang="en-GB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 decides to keep a separate schema.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What is the benefit of keeping these two schema in separate files?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2AC5005-96B4-49C2-8C00-7D28E801C48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Answer</a:t>
            </a:r>
            <a:endParaRPr kumimoji="0" lang="x-none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C7C6D2-3583-4E9C-AF1F-1D82E3856E4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Open Question is only supported on Version 2.0 or newer.</a:t>
            </a:r>
            <a:endParaRPr kumimoji="0" lang="x-none" sz="1600" b="0" i="0" u="none" strike="noStrike" kern="1200" cap="none" spc="0" normalizeH="0" baseline="0" noProof="0">
              <a:ln>
                <a:noFill/>
              </a:ln>
              <a:solidFill>
                <a:srgbClr val="F84F4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756B8E2-FE67-472B-B0F4-4661B63745A0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568E87ED-7C3A-4970-A1CC-5AD9A11D27A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B09ACC45-94BA-40C0-8FDC-F9C00011EBA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000A0C16-A74B-4534-9D66-28C110FCCEAA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Microsoft Yahei" panose="020B0503020204020204" pitchFamily="34" charset="-122"/>
                </a:rPr>
                <a:t>Open Question</a:t>
              </a:r>
              <a:endParaRPr kumimoji="0" lang="x-non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endParaRP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82F8B121-C07B-4A27-AC37-2D928C6CD4D3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21736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Microsoft Yahei" panose="020B0503020204020204" pitchFamily="34" charset="-122"/>
                </a:rPr>
                <a:t>Points: 10</a:t>
              </a:r>
              <a:endParaRPr kumimoji="0" lang="x-none" sz="1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AA17C00-FBF4-495F-A53A-83293B4051CA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3018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B034D-15AA-490D-B251-047FD2833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97" y="1914116"/>
            <a:ext cx="370508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Types for </a:t>
            </a:r>
            <a:r>
              <a:rPr lang="en-US" sz="3200" dirty="0" err="1">
                <a:solidFill>
                  <a:srgbClr val="00B050"/>
                </a:solidFill>
              </a:rPr>
              <a:t>TransformToXML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GB" sz="3200" dirty="0">
                <a:solidFill>
                  <a:srgbClr val="00B050"/>
                </a:solidFill>
              </a:rPr>
              <a:t>are identical to those of </a:t>
            </a:r>
            <a:r>
              <a:rPr lang="en-US" sz="3200" dirty="0" err="1">
                <a:solidFill>
                  <a:srgbClr val="00B050"/>
                </a:solidFill>
              </a:rPr>
              <a:t>TransformToNative</a:t>
            </a:r>
            <a:r>
              <a:rPr lang="en-US" sz="3200" dirty="0">
                <a:solidFill>
                  <a:srgbClr val="00B050"/>
                </a:solidFill>
              </a:rPr>
              <a:t> and can be shared. But </a:t>
            </a:r>
            <a:r>
              <a:rPr lang="en-US" sz="3200" dirty="0" err="1">
                <a:solidFill>
                  <a:srgbClr val="00B050"/>
                </a:solidFill>
              </a:rPr>
              <a:t>RailCo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GB" sz="3200" dirty="0">
                <a:solidFill>
                  <a:srgbClr val="00B050"/>
                </a:solidFill>
              </a:rPr>
              <a:t>decides to keep a separate schema </a:t>
            </a:r>
            <a:r>
              <a:rPr lang="en-GB" sz="3200" dirty="0">
                <a:solidFill>
                  <a:srgbClr val="FF0000"/>
                </a:solidFill>
              </a:rPr>
              <a:t>to have freedom to </a:t>
            </a:r>
            <a:r>
              <a:rPr lang="en-US" sz="3200" dirty="0">
                <a:solidFill>
                  <a:srgbClr val="FF0000"/>
                </a:solidFill>
              </a:rPr>
              <a:t>change them independently.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4218E-B378-468A-8D8F-1EE5D4B2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78" y="0"/>
            <a:ext cx="8152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66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ertical Title 4">
            <a:extLst>
              <a:ext uri="{FF2B5EF4-FFF2-40B4-BE49-F238E27FC236}">
                <a16:creationId xmlns:a16="http://schemas.microsoft.com/office/drawing/2014/main" id="{47C158AB-C1C2-400A-877B-876DB1063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Define WSDL &lt;message&gt; with &lt;part&gt;</a:t>
            </a:r>
            <a:endParaRPr 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177C778-B42B-4E01-A029-0F29231BD4EB}"/>
              </a:ext>
            </a:extLst>
          </p:cNvPr>
          <p:cNvGrpSpPr/>
          <p:nvPr/>
        </p:nvGrpSpPr>
        <p:grpSpPr>
          <a:xfrm>
            <a:off x="2379445" y="1882139"/>
            <a:ext cx="7038875" cy="4720791"/>
            <a:chOff x="3946685" y="1825625"/>
            <a:chExt cx="5985001" cy="417633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93BD7FB-D081-4A1A-B292-E3C2B8D36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6685" y="1825625"/>
              <a:ext cx="5985001" cy="4176334"/>
            </a:xfrm>
            <a:prstGeom prst="rect">
              <a:avLst/>
            </a:prstGeom>
          </p:spPr>
        </p:pic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DADFF008-FEC9-42E0-8304-25DFCE23CF26}"/>
                </a:ext>
              </a:extLst>
            </p:cNvPr>
            <p:cNvSpPr/>
            <p:nvPr/>
          </p:nvSpPr>
          <p:spPr>
            <a:xfrm>
              <a:off x="3946685" y="2890607"/>
              <a:ext cx="5688531" cy="721895"/>
            </a:xfrm>
            <a:prstGeom prst="roundRect">
              <a:avLst/>
            </a:prstGeom>
            <a:solidFill>
              <a:schemeClr val="accent1">
                <a:alpha val="2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7749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ertical Title 4">
            <a:extLst>
              <a:ext uri="{FF2B5EF4-FFF2-40B4-BE49-F238E27FC236}">
                <a16:creationId xmlns:a16="http://schemas.microsoft.com/office/drawing/2014/main" id="{47C158AB-C1C2-400A-877B-876DB1063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Define WSDL &lt;message&gt; with &lt;part&gt;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56F4E-FDCF-432D-A9B8-DA35D783C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018" y="1328427"/>
            <a:ext cx="8619394" cy="552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69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38A1-FE49-4F6D-8714-8EF12D367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Establish a set of operation names and define WSDL &lt;</a:t>
            </a:r>
            <a:r>
              <a:rPr lang="en-GB" dirty="0" err="1"/>
              <a:t>portType</a:t>
            </a:r>
            <a:r>
              <a:rPr lang="en-GB" dirty="0"/>
              <a:t>&gt; with </a:t>
            </a:r>
            <a:r>
              <a:rPr lang="en-US" dirty="0"/>
              <a:t>&lt;operation&gt;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68AF31-7D4A-4A9E-9C1E-56E2FAE39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685" y="1825625"/>
            <a:ext cx="5985001" cy="4176334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BD96BB75-A976-40C6-A47D-55DFB9497951}"/>
              </a:ext>
            </a:extLst>
          </p:cNvPr>
          <p:cNvSpPr/>
          <p:nvPr/>
        </p:nvSpPr>
        <p:spPr>
          <a:xfrm>
            <a:off x="3946685" y="3599517"/>
            <a:ext cx="5688531" cy="721895"/>
          </a:xfrm>
          <a:prstGeom prst="round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7140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38A1-FE49-4F6D-8714-8EF12D367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Establish a set of operation names and define WSDL &lt;</a:t>
            </a:r>
            <a:r>
              <a:rPr lang="en-GB" dirty="0" err="1"/>
              <a:t>portType</a:t>
            </a:r>
            <a:r>
              <a:rPr lang="en-GB" dirty="0"/>
              <a:t>&gt; with </a:t>
            </a:r>
            <a:r>
              <a:rPr lang="en-US" dirty="0"/>
              <a:t>&lt;operation&gt;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382B1-3FE0-47C7-A2B0-2B60C8A0E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206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0B050"/>
                </a:solidFill>
              </a:rPr>
              <a:t>Now the initial version of the abstract service definition for the </a:t>
            </a:r>
            <a:r>
              <a:rPr lang="en-US" sz="3600" dirty="0" err="1">
                <a:solidFill>
                  <a:srgbClr val="00B050"/>
                </a:solidFill>
              </a:rPr>
              <a:t>RailCo</a:t>
            </a:r>
            <a:r>
              <a:rPr lang="en-US" sz="3600" dirty="0">
                <a:solidFill>
                  <a:srgbClr val="00B050"/>
                </a:solidFill>
              </a:rPr>
              <a:t> Transform Account Document Service is completed </a:t>
            </a: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4C0482-21A3-4576-8B58-4B69EC608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470" y="1591471"/>
            <a:ext cx="7233162" cy="516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80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76AF9B-2998-470D-A2D3-1A6FAE53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Service-oriented design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0C3AF-FE9B-479F-8FC0-7518ECEC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63" y="1"/>
            <a:ext cx="5715390" cy="676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7524DC-91B4-46F7-9077-6DA79C55280D}"/>
              </a:ext>
            </a:extLst>
          </p:cNvPr>
          <p:cNvSpPr/>
          <p:nvPr/>
        </p:nvSpPr>
        <p:spPr>
          <a:xfrm>
            <a:off x="10392740" y="3687097"/>
            <a:ext cx="1071716" cy="688258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7377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F2C2-6634-43A6-B206-E43E9B11E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Apply service-orientation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4BED3-A29F-40F0-8106-BC0BD4C55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Revisit reusability, autonomy, statelessness, discoverability</a:t>
            </a:r>
          </a:p>
        </p:txBody>
      </p:sp>
    </p:spTree>
    <p:extLst>
      <p:ext uri="{BB962C8B-B14F-4D97-AF65-F5344CB8AC3E}">
        <p14:creationId xmlns:p14="http://schemas.microsoft.com/office/powerpoint/2010/main" val="1545287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flylib.com/books/2/365/1/html/2/images/0131858580/graphics/13fig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132" y="55631"/>
            <a:ext cx="4043237" cy="677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702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Service orientation was already applied during the analysis phase. Why do we need to do it again? </a:t>
            </a:r>
          </a:p>
        </p:txBody>
      </p:sp>
    </p:spTree>
    <p:extLst>
      <p:ext uri="{BB962C8B-B14F-4D97-AF65-F5344CB8AC3E}">
        <p14:creationId xmlns:p14="http://schemas.microsoft.com/office/powerpoint/2010/main" val="8781007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A8B9003-C3F4-4DF6-A56F-1E40B832EF8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Service orientation was already applied during the analysis phase. Why do we need to do it again?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4F29E5E-B0A1-4732-AA02-68722293360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Answer</a:t>
            </a:r>
            <a:endParaRPr kumimoji="0" lang="x-none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C90A281-E157-4031-AAA7-D5311200352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Open Question is only supported on Version 2.0 or newer.</a:t>
            </a:r>
            <a:endParaRPr kumimoji="0" lang="x-none" sz="1600" b="0" i="0" u="none" strike="noStrike" kern="1200" cap="none" spc="0" normalizeH="0" baseline="0" noProof="0">
              <a:ln>
                <a:noFill/>
              </a:ln>
              <a:solidFill>
                <a:srgbClr val="F84F4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D6BD10E-F669-4EB1-AF77-3D71B3A7E76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219199" y="2322132"/>
            <a:ext cx="9921025" cy="2031325"/>
          </a:xfrm>
          <a:prstGeom prst="rect">
            <a:avLst/>
          </a:prstGeom>
          <a:noFill/>
        </p:spPr>
        <p:txBody>
          <a:bodyPr vert="horz" wrap="square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Experts from different domains participate in these two phases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service oriented analysis: experts with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business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 expertise participate in making decisions; decisions are made to fulfill business requirements;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service oriented design: experts who understand the enterprise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technical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environments make sure that the design meets technical requirements</a:t>
            </a:r>
            <a:endParaRPr kumimoji="0" lang="x-non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BC1660C-60EA-4AA8-8954-1586AB74531F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626DBF96-9A81-4E1B-BFC4-A61273C63CD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7B442373-4604-4229-9CBA-A417681B768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091FE2BA-6C27-4C7F-9065-88D6944537C1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Microsoft Yahei" panose="020B0503020204020204" pitchFamily="34" charset="-122"/>
                </a:rPr>
                <a:t>Open Question</a:t>
              </a:r>
              <a:endParaRPr kumimoji="0" lang="x-non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37613189-E982-44C4-BECE-780BA979F154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21736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Microsoft Yahei" panose="020B0503020204020204" pitchFamily="34" charset="-122"/>
                </a:rPr>
                <a:t>Points: 10</a:t>
              </a:r>
              <a:endParaRPr kumimoji="0" lang="x-none" sz="1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7E4AC36-D0A1-4BFD-B7F3-5D683A495FB3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13239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F2C2-6634-43A6-B206-E43E9B11E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4BED3-A29F-40F0-8106-BC0BD4C55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To provide higher reuse potential - could we combine the two operations </a:t>
            </a:r>
            <a:r>
              <a:rPr lang="en-US" sz="3600" dirty="0" err="1"/>
              <a:t>TransformToNative</a:t>
            </a:r>
            <a:r>
              <a:rPr lang="en-US" sz="3600" dirty="0"/>
              <a:t> and </a:t>
            </a:r>
            <a:r>
              <a:rPr lang="en-US" sz="3600" dirty="0" err="1"/>
              <a:t>TransformToXML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4209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BA4296-2995-4F81-ABE2-BAED697E510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To provide higher reuse potential - could we combine the two operations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TransformToNative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 and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TransformToXML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1EABC7-29E3-4B83-BD13-A1E4070C780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Yes, combining these two operations will make them more generic and possible to reuse in more situations</a:t>
            </a:r>
            <a:endParaRPr kumimoji="0" lang="x-none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6D8DA5-1890-4C93-8C9F-FDDDB65C560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4340952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No, there is no benefit from combining these two operations</a:t>
            </a:r>
            <a:endParaRPr kumimoji="0" lang="x-none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DE54841-85C8-4159-B6A6-7215C4430E82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A</a:t>
            </a:r>
            <a:endParaRPr kumimoji="0" lang="x-none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774F751-3131-4937-BF17-89479FBC6EE6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4405698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B</a:t>
            </a:r>
            <a:endParaRPr kumimoji="0" lang="x-none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CF75910-9926-4666-BECC-EC18D29B54B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Submit</a:t>
            </a:r>
            <a:endParaRPr kumimoji="0" lang="x-none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4944CD3-9C1E-4B21-992D-03FD5A8F9AC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404225" y="5176162"/>
            <a:ext cx="7383549" cy="1015663"/>
          </a:xfrm>
          <a:prstGeom prst="rect">
            <a:avLst/>
          </a:prstGeom>
          <a:noFill/>
        </p:spPr>
        <p:txBody>
          <a:bodyPr vert="horz" wrap="square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Combining the two operations into one will make it more reusable … but there is a trade-off … we will lose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freedom to evolve each of them separately</a:t>
            </a:r>
            <a:endParaRPr kumimoji="0" lang="x-none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7E5C6A4-1572-4B56-A9D6-691BACC63B88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4EED781F-8557-4BD2-87C9-F63FD0D107D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2E1AF265-D709-4229-A285-23BF75AED3A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3929C832-73A7-4657-B949-A3E104C7D521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Microsoft Yahei" panose="020B0503020204020204" pitchFamily="34" charset="-122"/>
                </a:rPr>
                <a:t>Multiple Choice(single)</a:t>
              </a:r>
              <a:endParaRPr kumimoji="0" lang="x-non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endParaRP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1381AAA6-0292-4F17-8A75-716E47A8529C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3022918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Microsoft Yahei" panose="020B0503020204020204" pitchFamily="34" charset="-122"/>
                </a:rPr>
                <a:t>Points: 1</a:t>
              </a:r>
              <a:endParaRPr kumimoji="0" lang="x-none" sz="1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B473609-DD3E-4FBC-A682-A3F65BE56C0E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3213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F2C2-6634-43A6-B206-E43E9B11E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Apply service-orientation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4BED3-A29F-40F0-8106-BC0BD4C55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Revisit reusability, autonomy, statelessness, discoverability</a:t>
            </a:r>
          </a:p>
          <a:p>
            <a:r>
              <a:rPr lang="en-GB" dirty="0">
                <a:solidFill>
                  <a:srgbClr val="00B050"/>
                </a:solidFill>
              </a:rPr>
              <a:t>Reuse potential -  the two operations </a:t>
            </a:r>
            <a:r>
              <a:rPr lang="en-US" dirty="0" err="1">
                <a:solidFill>
                  <a:srgbClr val="00B050"/>
                </a:solidFill>
              </a:rPr>
              <a:t>TransformToNative</a:t>
            </a:r>
            <a:r>
              <a:rPr lang="en-US" dirty="0">
                <a:solidFill>
                  <a:srgbClr val="00B050"/>
                </a:solidFill>
              </a:rPr>
              <a:t> and </a:t>
            </a:r>
            <a:r>
              <a:rPr lang="en-US" dirty="0" err="1">
                <a:solidFill>
                  <a:srgbClr val="00B050"/>
                </a:solidFill>
              </a:rPr>
              <a:t>TransformToXML</a:t>
            </a:r>
            <a:r>
              <a:rPr lang="en-US" dirty="0">
                <a:solidFill>
                  <a:srgbClr val="00B050"/>
                </a:solidFill>
              </a:rPr>
              <a:t> are </a:t>
            </a:r>
            <a:r>
              <a:rPr lang="en-GB" dirty="0">
                <a:solidFill>
                  <a:srgbClr val="00B050"/>
                </a:solidFill>
              </a:rPr>
              <a:t>discussed to be combined into one generic operation. But </a:t>
            </a:r>
            <a:r>
              <a:rPr lang="en-GB" dirty="0" err="1">
                <a:solidFill>
                  <a:srgbClr val="00B050"/>
                </a:solidFill>
              </a:rPr>
              <a:t>RailCo</a:t>
            </a:r>
            <a:r>
              <a:rPr lang="en-GB" dirty="0">
                <a:solidFill>
                  <a:srgbClr val="00B050"/>
                </a:solidFill>
              </a:rPr>
              <a:t> decides to keep them both for the descriptive nature of the operations and freedom to evolve each of them separately</a:t>
            </a:r>
          </a:p>
          <a:p>
            <a:r>
              <a:rPr lang="en-GB" dirty="0">
                <a:solidFill>
                  <a:srgbClr val="00B050"/>
                </a:solidFill>
              </a:rPr>
              <a:t>Autonomy and statelessness - no problem as the logic required to carry out the transformation is contained within the particular underlying application </a:t>
            </a:r>
            <a:r>
              <a:rPr lang="en-US" dirty="0">
                <a:solidFill>
                  <a:srgbClr val="00B050"/>
                </a:solidFill>
              </a:rPr>
              <a:t>logic</a:t>
            </a:r>
          </a:p>
          <a:p>
            <a:r>
              <a:rPr lang="en-GB" dirty="0">
                <a:solidFill>
                  <a:srgbClr val="00B050"/>
                </a:solidFill>
              </a:rPr>
              <a:t>Discoverability - metadata are added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11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382B1-3FE0-47C7-A2B0-2B60C8A0E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42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0B050"/>
                </a:solidFill>
              </a:rPr>
              <a:t>Service definition is outfitted with additional metadata documentation </a:t>
            </a:r>
            <a:r>
              <a:rPr lang="en-US" sz="3600" dirty="0"/>
              <a:t>(check chapter 15.5 for service design guidelines)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873C3-D9AB-4768-9CEB-D86224456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492" y="205359"/>
            <a:ext cx="6980508" cy="628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5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76AF9B-2998-470D-A2D3-1A6FAE53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Service-oriented design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0C3AF-FE9B-479F-8FC0-7518ECEC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63" y="1"/>
            <a:ext cx="5715390" cy="676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7524DC-91B4-46F7-9077-6DA79C55280D}"/>
              </a:ext>
            </a:extLst>
          </p:cNvPr>
          <p:cNvSpPr/>
          <p:nvPr/>
        </p:nvSpPr>
        <p:spPr>
          <a:xfrm>
            <a:off x="10392739" y="4855939"/>
            <a:ext cx="1071716" cy="688258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1644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43353-C1C6-420A-A99F-6DD206A73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5: Standardize service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7A08-704E-4B92-A666-2E5BF52BF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Apply appropriately any existing design standards and guidelines.</a:t>
            </a:r>
          </a:p>
          <a:p>
            <a:pPr lvl="1"/>
            <a:r>
              <a:rPr lang="en-GB" sz="3200" dirty="0"/>
              <a:t>E.g. naming convention: Names should be generic for high reuse potential and clearly communicate the processing context (</a:t>
            </a:r>
            <a:r>
              <a:rPr lang="en-GB" sz="3200" dirty="0" err="1"/>
              <a:t>verb+noun</a:t>
            </a:r>
            <a:r>
              <a:rPr lang="en-GB" sz="3200" dirty="0"/>
              <a:t> or </a:t>
            </a:r>
            <a:r>
              <a:rPr lang="en-US" sz="3200" dirty="0"/>
              <a:t>noun).</a:t>
            </a:r>
          </a:p>
          <a:p>
            <a:r>
              <a:rPr lang="en-US" sz="3600"/>
              <a:t>Consider </a:t>
            </a:r>
            <a:r>
              <a:rPr lang="en-US" sz="3600" dirty="0"/>
              <a:t>quality of service design, e.g. extensibility.</a:t>
            </a:r>
          </a:p>
        </p:txBody>
      </p:sp>
    </p:spTree>
    <p:extLst>
      <p:ext uri="{BB962C8B-B14F-4D97-AF65-F5344CB8AC3E}">
        <p14:creationId xmlns:p14="http://schemas.microsoft.com/office/powerpoint/2010/main" val="20934903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38A1-FE49-4F6D-8714-8EF12D367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5: Standardize service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382B1-3FE0-47C7-A2B0-2B60C8A0E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9787" cy="4351338"/>
          </a:xfrm>
        </p:spPr>
        <p:txBody>
          <a:bodyPr>
            <a:normAutofit/>
          </a:bodyPr>
          <a:lstStyle/>
          <a:p>
            <a:r>
              <a:rPr lang="en-GB" sz="3200" dirty="0" err="1">
                <a:solidFill>
                  <a:srgbClr val="00B050"/>
                </a:solidFill>
              </a:rPr>
              <a:t>RailCo</a:t>
            </a:r>
            <a:r>
              <a:rPr lang="en-GB" sz="3200" dirty="0">
                <a:solidFill>
                  <a:srgbClr val="00B050"/>
                </a:solidFill>
              </a:rPr>
              <a:t> thinks service and operation names are already appropriate. However, the names are changed for future extensibility. The service becomes a transformation utility that can be extended in the future to offer other transformation related features (not only for use by an accounting </a:t>
            </a:r>
            <a:r>
              <a:rPr lang="en-US" sz="3200" dirty="0">
                <a:solidFill>
                  <a:srgbClr val="00B050"/>
                </a:solidFill>
              </a:rPr>
              <a:t>system).</a:t>
            </a:r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A6408-2670-4D55-ACA3-A00617709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974" y="2949196"/>
            <a:ext cx="3919338" cy="3839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A504E-70D2-433F-8FBA-D58CACB91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057" y="176391"/>
            <a:ext cx="2468752" cy="23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1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759A2A-09B4-405B-9249-47748089D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21719" cy="669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6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flylib.com/books/2/365/1/html/2/images/0131858580/graphics/13fig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132" y="55631"/>
            <a:ext cx="4043237" cy="677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697524DC-91B4-46F7-9077-6DA79C55280D}"/>
              </a:ext>
            </a:extLst>
          </p:cNvPr>
          <p:cNvSpPr/>
          <p:nvPr/>
        </p:nvSpPr>
        <p:spPr>
          <a:xfrm>
            <a:off x="5379442" y="2474523"/>
            <a:ext cx="1108822" cy="688258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97524DC-91B4-46F7-9077-6DA79C55280D}"/>
              </a:ext>
            </a:extLst>
          </p:cNvPr>
          <p:cNvSpPr/>
          <p:nvPr/>
        </p:nvSpPr>
        <p:spPr>
          <a:xfrm>
            <a:off x="5379442" y="4857264"/>
            <a:ext cx="1108822" cy="688258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697524DC-91B4-46F7-9077-6DA79C55280D}"/>
              </a:ext>
            </a:extLst>
          </p:cNvPr>
          <p:cNvSpPr/>
          <p:nvPr/>
        </p:nvSpPr>
        <p:spPr>
          <a:xfrm>
            <a:off x="5379442" y="3685771"/>
            <a:ext cx="1108822" cy="688258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4615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08D38F-52EC-40F2-A4B5-B0FA91D93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402" y="71284"/>
            <a:ext cx="7757598" cy="671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4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76AF9B-2998-470D-A2D3-1A6FAE53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Service-oriented design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0C3AF-FE9B-479F-8FC0-7518ECEC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63" y="1"/>
            <a:ext cx="5715390" cy="676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7524DC-91B4-46F7-9077-6DA79C55280D}"/>
              </a:ext>
            </a:extLst>
          </p:cNvPr>
          <p:cNvSpPr/>
          <p:nvPr/>
        </p:nvSpPr>
        <p:spPr>
          <a:xfrm>
            <a:off x="10392740" y="6012853"/>
            <a:ext cx="1071716" cy="688258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874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04536-25CC-4069-AE0B-1C56E3D6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6: Add speculative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2606F-7CAF-4124-904A-25DC9DFB7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Perform speculative analysis as to what other processing falls within </a:t>
            </a:r>
            <a:r>
              <a:rPr lang="en-US" sz="3600" dirty="0"/>
              <a:t>the service context.</a:t>
            </a:r>
          </a:p>
          <a:p>
            <a:r>
              <a:rPr lang="en-US" sz="3600" dirty="0"/>
              <a:t>Repeat steps 1-5.</a:t>
            </a:r>
          </a:p>
          <a:p>
            <a:r>
              <a:rPr lang="en-GB" sz="3600" dirty="0" err="1">
                <a:solidFill>
                  <a:srgbClr val="00B050"/>
                </a:solidFill>
              </a:rPr>
              <a:t>RailCo</a:t>
            </a:r>
            <a:r>
              <a:rPr lang="en-GB" sz="3600" dirty="0">
                <a:solidFill>
                  <a:srgbClr val="00B050"/>
                </a:solidFill>
              </a:rPr>
              <a:t> cannot afford any extension at this time. But the design of Transform service already </a:t>
            </a:r>
            <a:r>
              <a:rPr lang="en-US" sz="3600" dirty="0">
                <a:solidFill>
                  <a:srgbClr val="00B050"/>
                </a:solidFill>
              </a:rPr>
              <a:t>gives future reusability opportunity.</a:t>
            </a:r>
          </a:p>
        </p:txBody>
      </p:sp>
    </p:spTree>
    <p:extLst>
      <p:ext uri="{BB962C8B-B14F-4D97-AF65-F5344CB8AC3E}">
        <p14:creationId xmlns:p14="http://schemas.microsoft.com/office/powerpoint/2010/main" val="75338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8" y="365125"/>
            <a:ext cx="8146775" cy="1325563"/>
          </a:xfrm>
        </p:spPr>
        <p:txBody>
          <a:bodyPr>
            <a:normAutofit fontScale="90000"/>
          </a:bodyPr>
          <a:lstStyle/>
          <a:p>
            <a:r>
              <a:rPr lang="en-GB" sz="4000" dirty="0"/>
              <a:t>From service candidates to refined service candidates during service analysis </a:t>
            </a:r>
          </a:p>
        </p:txBody>
      </p:sp>
      <p:pic>
        <p:nvPicPr>
          <p:cNvPr id="10242" name="Picture 2" descr="https://flylib.com/books/2/365/1/html/2/images/0131858580/graphics/12fig0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100" y="1137038"/>
            <a:ext cx="3860297" cy="572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flylib.com/books/2/365/1/html/2/images/0131858580/graphics/12fig04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3" y="2417197"/>
            <a:ext cx="4430828" cy="437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箭头 3"/>
          <p:cNvSpPr/>
          <p:nvPr/>
        </p:nvSpPr>
        <p:spPr>
          <a:xfrm>
            <a:off x="5430741" y="3474866"/>
            <a:ext cx="1443162" cy="67969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FF9FB52-652F-4CBA-8445-405AEE2E389F}"/>
              </a:ext>
            </a:extLst>
          </p:cNvPr>
          <p:cNvSpPr/>
          <p:nvPr/>
        </p:nvSpPr>
        <p:spPr>
          <a:xfrm>
            <a:off x="9666671" y="3023484"/>
            <a:ext cx="1936143" cy="1948070"/>
          </a:xfrm>
          <a:prstGeom prst="ellipse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0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refinements during service design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5DBDB55-3A35-4CE6-AB20-FB4C97FC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727" y="2401134"/>
            <a:ext cx="2686584" cy="2631813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1CA2DE3-59D5-44E6-86CF-161088657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480" y="2401134"/>
            <a:ext cx="2720032" cy="2631814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87437EB5-195C-4903-82DB-705B7C09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00" y="2401135"/>
            <a:ext cx="2622236" cy="2604340"/>
          </a:xfrm>
          <a:prstGeom prst="rect">
            <a:avLst/>
          </a:prstGeom>
        </p:spPr>
      </p:pic>
      <p:sp>
        <p:nvSpPr>
          <p:cNvPr id="10" name="右箭头 6">
            <a:extLst>
              <a:ext uri="{FF2B5EF4-FFF2-40B4-BE49-F238E27FC236}">
                <a16:creationId xmlns:a16="http://schemas.microsoft.com/office/drawing/2014/main" id="{70D9B71C-E067-4003-8C19-8B348A0F32B6}"/>
              </a:ext>
            </a:extLst>
          </p:cNvPr>
          <p:cNvSpPr/>
          <p:nvPr/>
        </p:nvSpPr>
        <p:spPr>
          <a:xfrm>
            <a:off x="3208983" y="3321604"/>
            <a:ext cx="1443162" cy="67969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右箭头 6">
            <a:extLst>
              <a:ext uri="{FF2B5EF4-FFF2-40B4-BE49-F238E27FC236}">
                <a16:creationId xmlns:a16="http://schemas.microsoft.com/office/drawing/2014/main" id="{4A0AB624-D068-427C-94E4-8D208CD36511}"/>
              </a:ext>
            </a:extLst>
          </p:cNvPr>
          <p:cNvSpPr/>
          <p:nvPr/>
        </p:nvSpPr>
        <p:spPr>
          <a:xfrm>
            <a:off x="7722038" y="3363460"/>
            <a:ext cx="1443162" cy="67969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5245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09FA-CE5C-45BC-B925-953BE6C5B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2A81C-BB37-4A60-9416-8AC34D178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this phase, we got our abstract part of WSDL, we still need to design a full WSDL</a:t>
            </a:r>
          </a:p>
        </p:txBody>
      </p:sp>
    </p:spTree>
    <p:extLst>
      <p:ext uri="{BB962C8B-B14F-4D97-AF65-F5344CB8AC3E}">
        <p14:creationId xmlns:p14="http://schemas.microsoft.com/office/powerpoint/2010/main" val="814160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69AF6E-CD73-4EE9-A703-FCA7D6204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0" b="-3"/>
          <a:stretch/>
        </p:blipFill>
        <p:spPr>
          <a:xfrm>
            <a:off x="25644" y="365125"/>
            <a:ext cx="6291289" cy="5712421"/>
          </a:xfrm>
          <a:prstGeom prst="rect">
            <a:avLst/>
          </a:prstGeom>
          <a:effectLst/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2C60CE6-BE65-4623-9B16-67F1CF32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469" y="1424932"/>
            <a:ext cx="5985001" cy="4176334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08C79D7-1380-4F9A-8F03-FCDBACA3C41D}"/>
              </a:ext>
            </a:extLst>
          </p:cNvPr>
          <p:cNvSpPr/>
          <p:nvPr/>
        </p:nvSpPr>
        <p:spPr>
          <a:xfrm>
            <a:off x="195209" y="0"/>
            <a:ext cx="11996791" cy="3920719"/>
          </a:xfrm>
          <a:prstGeom prst="round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81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09FA-CE5C-45BC-B925-953BE6C5B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2A81C-BB37-4A60-9416-8AC34D178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happens after service design, what is the next step in SOA delivery lifecycle?</a:t>
            </a:r>
          </a:p>
        </p:txBody>
      </p:sp>
    </p:spTree>
    <p:extLst>
      <p:ext uri="{BB962C8B-B14F-4D97-AF65-F5344CB8AC3E}">
        <p14:creationId xmlns:p14="http://schemas.microsoft.com/office/powerpoint/2010/main" val="245168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"WSDL first" Service Design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Before we can develop a service, we need to have defined the interface of that service - "WSDL first"</a:t>
            </a:r>
          </a:p>
          <a:p>
            <a:r>
              <a:rPr lang="en-GB" dirty="0"/>
              <a:t>Defining the service interface prior to development is important to establishing a highly standardized service-oriented architecture and required to realize a number of the characteristics we identified as being part of contemporary SOA</a:t>
            </a:r>
          </a:p>
        </p:txBody>
      </p:sp>
    </p:spTree>
    <p:extLst>
      <p:ext uri="{BB962C8B-B14F-4D97-AF65-F5344CB8AC3E}">
        <p14:creationId xmlns:p14="http://schemas.microsoft.com/office/powerpoint/2010/main" val="828408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7867D6-5F34-4C51-BD70-F704C8D4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should participate in this step?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1D881BF-078A-4F96-AC6D-82D5A97DD4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1E40596-4834-4C80-9EBE-2516EAA58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206" y="2060446"/>
            <a:ext cx="6260800" cy="388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AA3DFA-5FC3-4158-9D71-8A6928D6FFC7}"/>
              </a:ext>
            </a:extLst>
          </p:cNvPr>
          <p:cNvSpPr/>
          <p:nvPr/>
        </p:nvSpPr>
        <p:spPr>
          <a:xfrm>
            <a:off x="5781367" y="4314760"/>
            <a:ext cx="1435511" cy="894021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47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3A95618-2143-4F51-A40E-CFFBB659204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What kind of expertise is required to define the above documents?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B37DEEB-D194-4C32-843A-30214077CBF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Answer</a:t>
            </a:r>
            <a:endParaRPr kumimoji="0" lang="x-none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321AF6-F7A2-4F85-BADB-609F6164A14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Open Question is only supported on Version 2.0 or newer.</a:t>
            </a:r>
            <a:endParaRPr kumimoji="0" lang="x-none" sz="1600" b="0" i="0" u="none" strike="noStrike" kern="1200" cap="none" spc="0" normalizeH="0" baseline="0" noProof="0">
              <a:ln>
                <a:noFill/>
              </a:ln>
              <a:solidFill>
                <a:srgbClr val="F84F4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746F303-5F9E-43DD-BEB8-DE98EE3AD543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A0B911D7-1C9B-491B-A5DE-1CC5685ED60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847B4300-EA34-424F-A2FE-E9EF7C276FD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B83A3397-6C12-4FD2-91EB-B813A0B02E50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Microsoft Yahei" panose="020B0503020204020204" pitchFamily="34" charset="-122"/>
                </a:rPr>
                <a:t>Open Question</a:t>
              </a:r>
              <a:endParaRPr kumimoji="0" lang="x-non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305D48FF-9B58-42D4-87FB-236FE51AED56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21736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Microsoft Yahei" panose="020B0503020204020204" pitchFamily="34" charset="-122"/>
                </a:rPr>
                <a:t>Points: 10</a:t>
              </a:r>
              <a:endParaRPr kumimoji="0" lang="x-none" sz="1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8C7513B-F3D0-4884-A0ED-23B2E20346E6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85590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HASREMARK" val="True"/>
  <p:tag name="PROBLEMREMARK" val="Experts from different domains participate in these two phases&#10;&#10;service oriented analysis: experts with business expertise participate in making decisions; decisions are made to fulfill business requirements;&#10;&#10;service oriented design: experts who understand the enterprise technical environments make sure that the design meets technical requirements"/>
  <p:tag name="PROBLEMVOICEALLOWED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Combining the two operations into one will make it more reusable … but there is a trade-off … we will lose freedom to evolve each of them separately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1646</Words>
  <Application>Microsoft Office PowerPoint</Application>
  <PresentationFormat>宽屏</PresentationFormat>
  <Paragraphs>174</Paragraphs>
  <Slides>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67</vt:i4>
      </vt:variant>
    </vt:vector>
  </HeadingPairs>
  <TitlesOfParts>
    <vt:vector size="75" baseType="lpstr">
      <vt:lpstr>等线</vt:lpstr>
      <vt:lpstr>等线 Light</vt:lpstr>
      <vt:lpstr>Microsoft Yahei</vt:lpstr>
      <vt:lpstr>Arial</vt:lpstr>
      <vt:lpstr>Calibri</vt:lpstr>
      <vt:lpstr>Calibri Light</vt:lpstr>
      <vt:lpstr>Office 主题​​</vt:lpstr>
      <vt:lpstr>Office Theme</vt:lpstr>
      <vt:lpstr>SOA delivery lifecycle </vt:lpstr>
      <vt:lpstr>Service-oriented design</vt:lpstr>
      <vt:lpstr>Analysis in this process</vt:lpstr>
      <vt:lpstr>Objectives of service-oriented design</vt:lpstr>
      <vt:lpstr>PowerPoint 演示文稿</vt:lpstr>
      <vt:lpstr>PowerPoint 演示文稿</vt:lpstr>
      <vt:lpstr>"WSDL first" Service Design</vt:lpstr>
      <vt:lpstr>Who should participate in this step?</vt:lpstr>
      <vt:lpstr>PowerPoint 演示文稿</vt:lpstr>
      <vt:lpstr>Who should participate in this step?</vt:lpstr>
      <vt:lpstr>Service-oriented design</vt:lpstr>
      <vt:lpstr>Design application services</vt:lpstr>
      <vt:lpstr>The design of the Transform application service candidate</vt:lpstr>
      <vt:lpstr>Recall RailCo’s service candidates</vt:lpstr>
      <vt:lpstr>PowerPoint 演示文稿</vt:lpstr>
      <vt:lpstr>Recall RailCo’s service candidates</vt:lpstr>
      <vt:lpstr>PowerPoint 演示文稿</vt:lpstr>
      <vt:lpstr>Transform Service</vt:lpstr>
      <vt:lpstr>Transform Service</vt:lpstr>
      <vt:lpstr>Service Design - Transform Service </vt:lpstr>
      <vt:lpstr>PowerPoint 演示文稿</vt:lpstr>
      <vt:lpstr>Service-oriented design</vt:lpstr>
      <vt:lpstr>Step 1: Review existing services</vt:lpstr>
      <vt:lpstr>Step 1: Review existing services</vt:lpstr>
      <vt:lpstr>Service-oriented design</vt:lpstr>
      <vt:lpstr>Step 2: Confirm context</vt:lpstr>
      <vt:lpstr>Discussion</vt:lpstr>
      <vt:lpstr>What expertise is required?</vt:lpstr>
      <vt:lpstr>Step 2: Confirm context</vt:lpstr>
      <vt:lpstr>Service-oriented design</vt:lpstr>
      <vt:lpstr>Step 3: Derive an initial service interface</vt:lpstr>
      <vt:lpstr>Step 3: Derive an initial service interface</vt:lpstr>
      <vt:lpstr>Activity</vt:lpstr>
      <vt:lpstr>PowerPoint 演示文稿</vt:lpstr>
      <vt:lpstr>Confirm that each operation candidate is suitably reusable and its granularity is appropriate</vt:lpstr>
      <vt:lpstr>Define definition of messages the service is to process (i.e. WSDL &lt;types&gt; area) using XML schema</vt:lpstr>
      <vt:lpstr>PowerPoint 演示文稿</vt:lpstr>
      <vt:lpstr>Activity</vt:lpstr>
      <vt:lpstr>Discussion</vt:lpstr>
      <vt:lpstr>PowerPoint 演示文稿</vt:lpstr>
      <vt:lpstr>PowerPoint 演示文稿</vt:lpstr>
      <vt:lpstr>PowerPoint 演示文稿</vt:lpstr>
      <vt:lpstr>PowerPoint 演示文稿</vt:lpstr>
      <vt:lpstr>Define WSDL &lt;message&gt; with &lt;part&gt;</vt:lpstr>
      <vt:lpstr>Define WSDL &lt;message&gt; with &lt;part&gt;</vt:lpstr>
      <vt:lpstr>Establish a set of operation names and define WSDL &lt;portType&gt; with &lt;operation&gt;</vt:lpstr>
      <vt:lpstr>Establish a set of operation names and define WSDL &lt;portType&gt; with &lt;operation&gt;</vt:lpstr>
      <vt:lpstr>Service-oriented design</vt:lpstr>
      <vt:lpstr>Step 4: Apply service-orientation</vt:lpstr>
      <vt:lpstr>Discussion</vt:lpstr>
      <vt:lpstr>PowerPoint 演示文稿</vt:lpstr>
      <vt:lpstr>Activity</vt:lpstr>
      <vt:lpstr>PowerPoint 演示文稿</vt:lpstr>
      <vt:lpstr>Step 4: Apply service-orientation</vt:lpstr>
      <vt:lpstr>PowerPoint 演示文稿</vt:lpstr>
      <vt:lpstr>Service-oriented design</vt:lpstr>
      <vt:lpstr>Step 5: Standardize service interface</vt:lpstr>
      <vt:lpstr>Step 5: Standardize service interface</vt:lpstr>
      <vt:lpstr>PowerPoint 演示文稿</vt:lpstr>
      <vt:lpstr>PowerPoint 演示文稿</vt:lpstr>
      <vt:lpstr>Service-oriented design</vt:lpstr>
      <vt:lpstr>Step 6: Add speculative features</vt:lpstr>
      <vt:lpstr>From service candidates to refined service candidates during service analysis </vt:lpstr>
      <vt:lpstr>Further refinements during service design</vt:lpstr>
      <vt:lpstr>Service design</vt:lpstr>
      <vt:lpstr>PowerPoint 演示文稿</vt:lpstr>
      <vt:lpstr>Service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SOA delivery lifecycle </dc:title>
  <dc:creator>刘玄昊</dc:creator>
  <cp:lastModifiedBy>刘玄昊</cp:lastModifiedBy>
  <cp:revision>10</cp:revision>
  <dcterms:created xsi:type="dcterms:W3CDTF">2023-04-26T02:01:16Z</dcterms:created>
  <dcterms:modified xsi:type="dcterms:W3CDTF">2023-04-26T06:16:29Z</dcterms:modified>
</cp:coreProperties>
</file>